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3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C0D7-60DF-FA42-E58D-718697760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0D2B8-301F-494E-69AA-42D638EFA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1A214-3C25-6710-5FCB-CAD6C5FC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27B7-3589-3041-3BB7-857F047C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872A2-BB46-5C44-9693-99A93CE74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0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F78C8-2735-5457-708B-059C11D8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7EACF-68D9-D970-72B7-F7910A91E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0E5A4-4485-321B-003F-5FF4D4CB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5C90C-3451-EA28-9E0E-5C080415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D75FC-9B46-576A-9B64-3303F506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5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D144B-3AED-63E3-F599-9FEB56D8F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F2453-C8BF-F244-D9A5-2A2B25802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3A22-C898-F2BF-06B7-85D5187D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E9D80-6E08-8321-C7C0-9A2620FA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5E720-656C-13D9-5FD5-C302CA169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39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FF16-15AD-1E83-1330-42BA8D6B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E009-D456-6907-3837-8B40AE346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D216D-7FED-C58F-233A-DB11249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439B4-13F3-BBD4-CEC7-0D21B490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FA08A-503C-203D-37BF-4AC4C0CC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8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0712-108D-8C9A-0B93-D8923EADB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3A0EC-25BD-0449-4F01-34DEE40EB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9BE93-13DA-22DE-B50B-28C1EA43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ABB9A-537A-96A0-999D-B1B9E3C9C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17283-4C3B-6136-AABB-0B9EA8F9F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5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2FD7-9633-1C98-24F8-45223DD9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6F17-F646-CBDF-2AA2-A16420842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45E76-10FF-1B47-CF59-C0AFC7BF0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7227D-4331-BB4C-239A-A4214FB9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2C47E-DD44-6528-A2E2-032D4D7A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F69EF-CC15-1249-ABE5-BE61A356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9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51765-1FBC-6BAB-4928-97074FE77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20D39-8A14-868C-873A-FDFE19B53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E0612-86C1-B6ED-1F01-70FA1C26B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0B7CA-603D-34B8-DC81-71F7830E5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474AC1-87E1-33D1-4F49-0A289B970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5E8AE-C11D-5CE7-B98C-FFFF27A3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7E5C7-FD05-7777-5E00-83CD006B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94452-0780-230D-E77B-E35A078B5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9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8B7A-82CB-A21F-98D2-C2A5DBCB9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3C77D-AE27-F5EB-6F31-C46C41CD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43B63-DF5F-7748-F004-321A98BD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E262C-AEF8-0BDB-ECC7-C358B8C6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0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41E5C-E586-D7DC-EBCB-9194C476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6F927E-A25F-590D-036E-310CAFD1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ECF34-6730-3043-334A-62F874C5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76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D2DA-62A9-886A-748A-A0AAA367C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CF85C-64C8-C912-C611-46D0B027A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9F928-D78B-3815-B64A-6C897B344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45F80-782D-A592-ACBF-FDC2423D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F820B-F54B-3B44-5654-98CE89F3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51F59-0A54-E947-55F5-3E3F95B1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7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3F07-E0BC-46D3-7610-D57071C1C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B131A-092E-1678-9F30-C93AC2B62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10E91-288A-0BE6-E5CB-18C70DE1B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F5366-41E9-9044-A942-AB7F38C3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21957-53CD-DBFA-A196-AAB84754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48778-3075-A14E-3588-A8F04A81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5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6F9F2-F7B1-B344-299B-21C2899B2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53086-E2FD-CD99-C4C3-A044256EE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BDC-C079-D49F-B910-F51732BC8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808F3-266E-51D9-2E55-B615B979D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ADB60-EA7C-D021-7C3E-3DE14ABE7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2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E98D7-964E-8AEE-62BB-19CD3623E316}"/>
              </a:ext>
            </a:extLst>
          </p:cNvPr>
          <p:cNvSpPr txBox="1"/>
          <p:nvPr/>
        </p:nvSpPr>
        <p:spPr>
          <a:xfrm>
            <a:off x="2376544" y="377924"/>
            <a:ext cx="7438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ENVIRONMENTAL CONSERVATION, RESTORATIONA AND SUSTAINABILITY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FINAL EXAM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228365F-E45E-499C-7E27-E942FCF9E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860995"/>
              </p:ext>
            </p:extLst>
          </p:nvPr>
        </p:nvGraphicFramePr>
        <p:xfrm>
          <a:off x="1080530" y="1535212"/>
          <a:ext cx="9892268" cy="3418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8857">
                  <a:extLst>
                    <a:ext uri="{9D8B030D-6E8A-4147-A177-3AD203B41FA5}">
                      <a16:colId xmlns:a16="http://schemas.microsoft.com/office/drawing/2014/main" val="910133452"/>
                    </a:ext>
                  </a:extLst>
                </a:gridCol>
                <a:gridCol w="1099965">
                  <a:extLst>
                    <a:ext uri="{9D8B030D-6E8A-4147-A177-3AD203B41FA5}">
                      <a16:colId xmlns:a16="http://schemas.microsoft.com/office/drawing/2014/main" val="3562716858"/>
                    </a:ext>
                  </a:extLst>
                </a:gridCol>
                <a:gridCol w="1607727">
                  <a:extLst>
                    <a:ext uri="{9D8B030D-6E8A-4147-A177-3AD203B41FA5}">
                      <a16:colId xmlns:a16="http://schemas.microsoft.com/office/drawing/2014/main" val="2479420713"/>
                    </a:ext>
                  </a:extLst>
                </a:gridCol>
                <a:gridCol w="1661769">
                  <a:extLst>
                    <a:ext uri="{9D8B030D-6E8A-4147-A177-3AD203B41FA5}">
                      <a16:colId xmlns:a16="http://schemas.microsoft.com/office/drawing/2014/main" val="1056892061"/>
                    </a:ext>
                  </a:extLst>
                </a:gridCol>
                <a:gridCol w="1247592">
                  <a:extLst>
                    <a:ext uri="{9D8B030D-6E8A-4147-A177-3AD203B41FA5}">
                      <a16:colId xmlns:a16="http://schemas.microsoft.com/office/drawing/2014/main" val="1376150224"/>
                    </a:ext>
                  </a:extLst>
                </a:gridCol>
                <a:gridCol w="1239486">
                  <a:extLst>
                    <a:ext uri="{9D8B030D-6E8A-4147-A177-3AD203B41FA5}">
                      <a16:colId xmlns:a16="http://schemas.microsoft.com/office/drawing/2014/main" val="1318883476"/>
                    </a:ext>
                  </a:extLst>
                </a:gridCol>
                <a:gridCol w="1376872">
                  <a:extLst>
                    <a:ext uri="{9D8B030D-6E8A-4147-A177-3AD203B41FA5}">
                      <a16:colId xmlns:a16="http://schemas.microsoft.com/office/drawing/2014/main" val="2809101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Weighted average score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Starting grade at graduation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Additional points for student mobility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Additional points for the career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Degree thesis evaluation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Evaluation of exposure to graduation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/>
                        <a:t>additional information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06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306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Out of 30 </a:t>
                      </a:r>
                    </a:p>
                    <a:p>
                      <a:pPr algn="ctr"/>
                      <a:r>
                        <a:rPr lang="en-GB" sz="1200" dirty="0"/>
                        <a:t>(30 cum laude is worth 31)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Weighted average multiplied by 11/3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 point = </a:t>
                      </a:r>
                    </a:p>
                    <a:p>
                      <a:pPr algn="ctr"/>
                      <a:r>
                        <a:rPr lang="en-US" sz="1200" dirty="0"/>
                        <a:t>at least 6 ECTS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2 points =</a:t>
                      </a:r>
                    </a:p>
                    <a:p>
                      <a:pPr algn="ctr"/>
                      <a:r>
                        <a:rPr lang="en-US" sz="1200" dirty="0"/>
                        <a:t>at least 12 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3 points if Regular student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The student representative with more than 85% attendance is entitled to 1 additional point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i="0" dirty="0"/>
                        <a:t>Degree with </a:t>
                      </a:r>
                      <a:r>
                        <a:rPr lang="en-GB" sz="1200" i="1" dirty="0" err="1"/>
                        <a:t>Luade</a:t>
                      </a:r>
                      <a:r>
                        <a:rPr lang="en-GB" sz="1200" i="1" dirty="0"/>
                        <a:t> </a:t>
                      </a:r>
                      <a:r>
                        <a:rPr lang="en-GB" sz="1200" i="0" dirty="0"/>
                        <a:t>is </a:t>
                      </a:r>
                      <a:r>
                        <a:rPr lang="en-GB" sz="1200" dirty="0"/>
                        <a:t>at the discretion of the final exam commission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66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300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103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Giulia Ceccherelli</dc:creator>
  <cp:lastModifiedBy>PUSCEDDU Cinzia</cp:lastModifiedBy>
  <cp:revision>4</cp:revision>
  <dcterms:created xsi:type="dcterms:W3CDTF">2026-01-12T13:51:36Z</dcterms:created>
  <dcterms:modified xsi:type="dcterms:W3CDTF">2026-03-02T10:01:12Z</dcterms:modified>
</cp:coreProperties>
</file>